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Lst>
  <p:sldSz cx="9144000" cy="6858000" type="screen4x3"/>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14" name="Titlu 13"/>
          <p:cNvSpPr>
            <a:spLocks noGrp="1"/>
          </p:cNvSpPr>
          <p:nvPr>
            <p:ph type="ctrTitle"/>
          </p:nvPr>
        </p:nvSpPr>
        <p:spPr>
          <a:xfrm>
            <a:off x="1432560" y="359898"/>
            <a:ext cx="7406640" cy="1472184"/>
          </a:xfrm>
        </p:spPr>
        <p:txBody>
          <a:bodyPr anchor="b"/>
          <a:lstStyle>
            <a:lvl1pPr algn="l">
              <a:defRPr/>
            </a:lvl1pPr>
            <a:extLst/>
          </a:lstStyle>
          <a:p>
            <a:r>
              <a:rPr kumimoji="0" lang="ro-RO" smtClean="0"/>
              <a:t>Faceți clic pentru a edita stilul de titlu Coordonator</a:t>
            </a:r>
            <a:endParaRPr kumimoji="0"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7" name="Substituent dată 6"/>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20" name="Substituent subsol 19"/>
          <p:cNvSpPr>
            <a:spLocks noGrp="1"/>
          </p:cNvSpPr>
          <p:nvPr>
            <p:ph type="ftr" sz="quarter" idx="11"/>
          </p:nvPr>
        </p:nvSpPr>
        <p:spPr/>
        <p:txBody>
          <a:bodyPr/>
          <a:lstStyle>
            <a:extLst/>
          </a:lstStyle>
          <a:p>
            <a:endParaRPr lang="en-US"/>
          </a:p>
        </p:txBody>
      </p:sp>
      <p:sp>
        <p:nvSpPr>
          <p:cNvPr id="10" name="Substituent număr diapozitiv 9"/>
          <p:cNvSpPr>
            <a:spLocks noGrp="1"/>
          </p:cNvSpPr>
          <p:nvPr>
            <p:ph type="sldNum" sz="quarter" idx="12"/>
          </p:nvPr>
        </p:nvSpPr>
        <p:spPr/>
        <p:txBody>
          <a:bodyPr/>
          <a:lstStyle>
            <a:extLst/>
          </a:lstStyle>
          <a:p>
            <a:fld id="{BFDB969B-4A87-44A0-8295-32E899B39433}"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BFDB969B-4A87-44A0-8295-32E899B39433}" type="slidenum">
              <a:rPr lang="en-US" smtClean="0"/>
              <a:t>‹#›</a:t>
            </a:fld>
            <a:endParaRPr lang="en-US"/>
          </a:p>
        </p:txBody>
      </p:sp>
      <p:sp>
        <p:nvSpPr>
          <p:cNvPr id="10" name="Dreptunghi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8" name="Substituent subsol 7"/>
          <p:cNvSpPr>
            <a:spLocks noGrp="1"/>
          </p:cNvSpPr>
          <p:nvPr>
            <p:ph type="ftr" sz="quarter" idx="11"/>
          </p:nvPr>
        </p:nvSpPr>
        <p:spPr/>
        <p:txBody>
          <a:bodyPr/>
          <a:lstStyle>
            <a:extLst/>
          </a:lstStyle>
          <a:p>
            <a:endParaRPr lang="en-US"/>
          </a:p>
        </p:txBody>
      </p:sp>
      <p:sp>
        <p:nvSpPr>
          <p:cNvPr id="9" name="Substituent număr diapozitiv 8"/>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nchor="ct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4" name="Substituent subsol 3"/>
          <p:cNvSpPr>
            <a:spLocks noGrp="1"/>
          </p:cNvSpPr>
          <p:nvPr>
            <p:ph type="ftr" sz="quarter" idx="11"/>
          </p:nvPr>
        </p:nvSpPr>
        <p:spPr/>
        <p:txBody>
          <a:bodyPr/>
          <a:lstStyle>
            <a:extLst/>
          </a:lstStyle>
          <a:p>
            <a:endParaRPr lang="en-US"/>
          </a:p>
        </p:txBody>
      </p:sp>
      <p:sp>
        <p:nvSpPr>
          <p:cNvPr id="5" name="Substituent număr diapozitiv 4"/>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Dreptunghi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3" name="Substituent subsol 2"/>
          <p:cNvSpPr>
            <a:spLocks noGrp="1"/>
          </p:cNvSpPr>
          <p:nvPr>
            <p:ph type="ftr" sz="quarter" idx="11"/>
          </p:nvPr>
        </p:nvSpPr>
        <p:spPr/>
        <p:txBody>
          <a:bodyPr/>
          <a:lstStyle>
            <a:extLst/>
          </a:lstStyle>
          <a:p>
            <a:endParaRPr lang="en-US"/>
          </a:p>
        </p:txBody>
      </p:sp>
      <p:sp>
        <p:nvSpPr>
          <p:cNvPr id="4" name="Substituent număr diapozitiv 3"/>
          <p:cNvSpPr>
            <a:spLocks noGrp="1"/>
          </p:cNvSpPr>
          <p:nvPr>
            <p:ph type="sldNum" sz="quarter" idx="12"/>
          </p:nvPr>
        </p:nvSpPr>
        <p:spPr/>
        <p:txBody>
          <a:bodyPr/>
          <a:lstStyle>
            <a:extLst/>
          </a:lstStyle>
          <a:p>
            <a:fld id="{BFDB969B-4A87-44A0-8295-32E899B39433}" type="slidenum">
              <a:rPr lang="en-US" smtClean="0"/>
              <a:t>‹#›</a:t>
            </a:fld>
            <a:endParaRPr lang="en-US"/>
          </a:p>
        </p:txBody>
      </p:sp>
      <p:sp>
        <p:nvSpPr>
          <p:cNvPr id="6" name="Dreptunghi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BFDB969B-4A87-44A0-8295-32E899B3943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extLst/>
          </a:lstStyle>
          <a:p>
            <a:fld id="{F030516E-E482-4D14-8EE1-DF79200C9611}" type="datetimeFigureOut">
              <a:rPr lang="en-US" smtClean="0"/>
              <a:t>4/29/2012</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BFDB969B-4A87-44A0-8295-32E899B39433}" type="slidenum">
              <a:rPr lang="en-US" smtClean="0"/>
              <a:t>‹#›</a:t>
            </a:fld>
            <a:endParaRPr lang="en-US"/>
          </a:p>
        </p:txBody>
      </p:sp>
      <p:sp>
        <p:nvSpPr>
          <p:cNvPr id="8" name="Dreptunghi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o-RO" smtClean="0"/>
              <a:t>Faceți clic pe pictogramă pentru a adăuga o imagine</a:t>
            </a:r>
            <a:endParaRPr kumimoji="0" lang="en-US" dirty="0"/>
          </a:p>
        </p:txBody>
      </p:sp>
      <p:sp>
        <p:nvSpPr>
          <p:cNvPr id="9" name="Schemă logică: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chemă logică: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Dreptunghi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ubstituent titlu 4"/>
          <p:cNvSpPr>
            <a:spLocks noGrp="1"/>
          </p:cNvSpPr>
          <p:nvPr>
            <p:ph type="title"/>
          </p:nvPr>
        </p:nvSpPr>
        <p:spPr>
          <a:xfrm>
            <a:off x="1435608" y="274638"/>
            <a:ext cx="7498080" cy="1143000"/>
          </a:xfrm>
          <a:prstGeom prst="rect">
            <a:avLst/>
          </a:prstGeom>
        </p:spPr>
        <p:txBody>
          <a:bodyPr anchor="ctr">
            <a:normAutofit/>
          </a:bodyPr>
          <a:lstStyle>
            <a:extLst/>
          </a:lstStyle>
          <a:p>
            <a:r>
              <a:rPr kumimoji="0" lang="ro-RO" smtClean="0"/>
              <a:t>Faceți clic pentru a edita stilul de titlu Coordonator</a:t>
            </a:r>
            <a:endParaRPr kumimoji="0" lang="en-US"/>
          </a:p>
        </p:txBody>
      </p:sp>
      <p:sp>
        <p:nvSpPr>
          <p:cNvPr id="9" name="Substituent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030516E-E482-4D14-8EE1-DF79200C9611}" type="datetimeFigureOut">
              <a:rPr lang="en-US" smtClean="0"/>
              <a:t>4/29/2012</a:t>
            </a:fld>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ubstituent număr diapozitiv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FDB969B-4A87-44A0-8295-32E899B39433}" type="slidenum">
              <a:rPr lang="en-US" smtClean="0"/>
              <a:t>‹#›</a:t>
            </a:fld>
            <a:endParaRPr lang="en-US"/>
          </a:p>
        </p:txBody>
      </p:sp>
      <p:sp>
        <p:nvSpPr>
          <p:cNvPr id="15" name="Dreptunghi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827584" y="332656"/>
            <a:ext cx="7772400" cy="362471"/>
          </a:xfrm>
        </p:spPr>
        <p:txBody>
          <a:bodyPr>
            <a:normAutofit fontScale="90000"/>
          </a:bodyPr>
          <a:lstStyle/>
          <a:p>
            <a:pPr algn="ctr"/>
            <a:r>
              <a:rPr lang="en-US" sz="2400" b="1" dirty="0" err="1">
                <a:solidFill>
                  <a:schemeClr val="accent1"/>
                </a:solidFill>
              </a:rPr>
              <a:t>Crearea</a:t>
            </a:r>
            <a:r>
              <a:rPr lang="en-US" sz="2400" b="1" dirty="0">
                <a:solidFill>
                  <a:schemeClr val="accent1"/>
                </a:solidFill>
              </a:rPr>
              <a:t> </a:t>
            </a:r>
            <a:r>
              <a:rPr lang="en-US" sz="2400" b="1" dirty="0" err="1">
                <a:solidFill>
                  <a:schemeClr val="accent1"/>
                </a:solidFill>
              </a:rPr>
              <a:t>unui</a:t>
            </a:r>
            <a:r>
              <a:rPr lang="en-US" sz="2400" b="1" dirty="0">
                <a:solidFill>
                  <a:schemeClr val="accent1"/>
                </a:solidFill>
              </a:rPr>
              <a:t> </a:t>
            </a:r>
            <a:r>
              <a:rPr lang="en-US" sz="2400" b="1" dirty="0" err="1">
                <a:solidFill>
                  <a:schemeClr val="accent1"/>
                </a:solidFill>
              </a:rPr>
              <a:t>formular</a:t>
            </a:r>
            <a:r>
              <a:rPr lang="en-US" sz="2400" b="1" dirty="0">
                <a:solidFill>
                  <a:schemeClr val="accent1"/>
                </a:solidFill>
              </a:rPr>
              <a:t> </a:t>
            </a:r>
            <a:r>
              <a:rPr lang="en-US" sz="2400" b="1" dirty="0" err="1">
                <a:solidFill>
                  <a:schemeClr val="accent1"/>
                </a:solidFill>
              </a:rPr>
              <a:t>simplu</a:t>
            </a:r>
            <a:endParaRPr lang="en-US" sz="2400" dirty="0">
              <a:solidFill>
                <a:schemeClr val="accent1"/>
              </a:solidFill>
            </a:endParaRPr>
          </a:p>
        </p:txBody>
      </p:sp>
      <p:sp>
        <p:nvSpPr>
          <p:cNvPr id="3" name="Subtitlu 2"/>
          <p:cNvSpPr>
            <a:spLocks noGrp="1"/>
          </p:cNvSpPr>
          <p:nvPr>
            <p:ph type="subTitle" idx="1"/>
          </p:nvPr>
        </p:nvSpPr>
        <p:spPr>
          <a:xfrm>
            <a:off x="971600" y="836712"/>
            <a:ext cx="7920880" cy="1752600"/>
          </a:xfrm>
        </p:spPr>
        <p:txBody>
          <a:bodyPr>
            <a:normAutofit/>
          </a:bodyPr>
          <a:lstStyle/>
          <a:p>
            <a:pPr algn="l"/>
            <a:r>
              <a:rPr lang="vi-VN" sz="2200" b="1" dirty="0">
                <a:solidFill>
                  <a:schemeClr val="accent1"/>
                </a:solidFill>
              </a:rPr>
              <a:t>Formularul</a:t>
            </a:r>
            <a:r>
              <a:rPr lang="vi-VN" sz="2200" dirty="0">
                <a:solidFill>
                  <a:schemeClr val="tx1"/>
                </a:solidFill>
              </a:rPr>
              <a:t> este o interfaţă între utilizator şi tabelă, fiind utilizat pentru introducerea datelor, însă poate avea şi rol de </a:t>
            </a:r>
            <a:r>
              <a:rPr lang="vi-VN" sz="2200" b="1" dirty="0">
                <a:solidFill>
                  <a:schemeClr val="tx1"/>
                </a:solidFill>
              </a:rPr>
              <a:t>meniu</a:t>
            </a:r>
            <a:r>
              <a:rPr lang="vi-VN" sz="2200" dirty="0">
                <a:solidFill>
                  <a:schemeClr val="tx1"/>
                </a:solidFill>
              </a:rPr>
              <a:t> sau </a:t>
            </a:r>
            <a:r>
              <a:rPr lang="vi-VN" sz="2200" b="1" dirty="0">
                <a:solidFill>
                  <a:schemeClr val="tx1"/>
                </a:solidFill>
              </a:rPr>
              <a:t>de prezentare generală a informaţiilor</a:t>
            </a:r>
            <a:r>
              <a:rPr lang="vi-VN" sz="2200" dirty="0">
                <a:solidFill>
                  <a:schemeClr val="tx1"/>
                </a:solidFill>
              </a:rPr>
              <a:t>. Un </a:t>
            </a:r>
            <a:r>
              <a:rPr lang="vi-VN" sz="2200" b="1" dirty="0">
                <a:solidFill>
                  <a:schemeClr val="tx1"/>
                </a:solidFill>
              </a:rPr>
              <a:t>formular</a:t>
            </a:r>
            <a:r>
              <a:rPr lang="vi-VN" sz="2200" dirty="0">
                <a:solidFill>
                  <a:schemeClr val="tx1"/>
                </a:solidFill>
              </a:rPr>
              <a:t> este un element de interfaţă cu utilizatorul.</a:t>
            </a:r>
            <a:endParaRPr lang="en-US" sz="2200"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1331640" y="2348880"/>
            <a:ext cx="7704856" cy="439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1043608" y="0"/>
            <a:ext cx="8208912" cy="6370975"/>
          </a:xfrm>
          <a:prstGeom prst="rect">
            <a:avLst/>
          </a:prstGeom>
        </p:spPr>
        <p:txBody>
          <a:bodyPr wrap="square">
            <a:spAutoFit/>
          </a:bodyPr>
          <a:lstStyle/>
          <a:p>
            <a:pPr algn="ctr"/>
            <a:r>
              <a:rPr lang="vi-VN" sz="2400" b="1" dirty="0">
                <a:solidFill>
                  <a:schemeClr val="accent1"/>
                </a:solidFill>
              </a:rPr>
              <a:t>Configurarea formularelor </a:t>
            </a:r>
            <a:endParaRPr lang="en-US" sz="2400" b="1" dirty="0" smtClean="0">
              <a:solidFill>
                <a:schemeClr val="accent1"/>
              </a:solidFill>
            </a:endParaRPr>
          </a:p>
          <a:p>
            <a:pPr algn="ctr"/>
            <a:r>
              <a:rPr lang="vi-VN" sz="2400" b="1" dirty="0" smtClean="0">
                <a:solidFill>
                  <a:schemeClr val="accent1"/>
                </a:solidFill>
              </a:rPr>
              <a:t>pentru </a:t>
            </a:r>
            <a:r>
              <a:rPr lang="vi-VN" sz="2400" b="1" dirty="0">
                <a:solidFill>
                  <a:schemeClr val="accent1"/>
                </a:solidFill>
              </a:rPr>
              <a:t>introducerea datelor</a:t>
            </a:r>
            <a:endParaRPr lang="vi-VN" sz="2400" dirty="0">
              <a:solidFill>
                <a:schemeClr val="accent1"/>
              </a:solidFill>
            </a:endParaRPr>
          </a:p>
          <a:p>
            <a:r>
              <a:rPr lang="vi-VN" dirty="0"/>
              <a:t/>
            </a:r>
            <a:br>
              <a:rPr lang="vi-VN" dirty="0"/>
            </a:br>
            <a:endParaRPr lang="vi-VN" dirty="0"/>
          </a:p>
          <a:p>
            <a:r>
              <a:rPr lang="vi-VN" dirty="0"/>
              <a:t>Access oferă posibilitatea organizării unro ferestre cu rol de formular de introducere a datelor . Prin acest formular , utilizatorul este condus , câmp cu câmp , să introducă datele , iar în program se pot prevedea reguli de verificare a corectitudinii datelor introduse.</a:t>
            </a:r>
          </a:p>
          <a:p>
            <a:r>
              <a:rPr lang="vi-VN" b="1" dirty="0"/>
              <a:t>Pașii necesari pentru crearea unui astfel de formular sunt :</a:t>
            </a:r>
            <a:endParaRPr lang="vi-VN" dirty="0"/>
          </a:p>
          <a:p>
            <a:r>
              <a:rPr lang="en-US" dirty="0" smtClean="0"/>
              <a:t>- </a:t>
            </a:r>
            <a:r>
              <a:rPr lang="vi-VN" dirty="0" smtClean="0"/>
              <a:t>Din </a:t>
            </a:r>
            <a:r>
              <a:rPr lang="vi-VN" dirty="0"/>
              <a:t>meniul </a:t>
            </a:r>
            <a:r>
              <a:rPr lang="vi-VN" b="1" dirty="0" smtClean="0"/>
              <a:t>Crea</a:t>
            </a:r>
            <a:r>
              <a:rPr lang="en-US" b="1" dirty="0" smtClean="0"/>
              <a:t>re</a:t>
            </a:r>
            <a:r>
              <a:rPr lang="vi-VN" b="1" dirty="0" smtClean="0"/>
              <a:t> </a:t>
            </a:r>
            <a:r>
              <a:rPr lang="vi-VN" b="1" dirty="0"/>
              <a:t>– </a:t>
            </a:r>
            <a:r>
              <a:rPr lang="en-US" b="1" dirty="0" smtClean="0"/>
              <a:t>Mai </a:t>
            </a:r>
            <a:r>
              <a:rPr lang="en-US" b="1" dirty="0" err="1" smtClean="0"/>
              <a:t>multe</a:t>
            </a:r>
            <a:r>
              <a:rPr lang="en-US" b="1" dirty="0" smtClean="0"/>
              <a:t> </a:t>
            </a:r>
            <a:r>
              <a:rPr lang="en-US" b="1" dirty="0" err="1" smtClean="0"/>
              <a:t>formulare</a:t>
            </a:r>
            <a:r>
              <a:rPr lang="en-US" b="1" dirty="0" smtClean="0"/>
              <a:t> </a:t>
            </a:r>
            <a:r>
              <a:rPr lang="vi-VN" b="1" dirty="0" smtClean="0"/>
              <a:t>– Expert formular</a:t>
            </a:r>
            <a:endParaRPr lang="vi-VN" dirty="0"/>
          </a:p>
          <a:p>
            <a:r>
              <a:rPr lang="en-US" dirty="0" smtClean="0"/>
              <a:t>- </a:t>
            </a:r>
            <a:r>
              <a:rPr lang="vi-VN" dirty="0" smtClean="0"/>
              <a:t>Se </a:t>
            </a:r>
            <a:r>
              <a:rPr lang="vi-VN" dirty="0"/>
              <a:t>deschide </a:t>
            </a:r>
            <a:r>
              <a:rPr lang="vi-VN" b="1" dirty="0"/>
              <a:t>tabela sursă</a:t>
            </a:r>
            <a:endParaRPr lang="vi-VN" dirty="0"/>
          </a:p>
          <a:p>
            <a:r>
              <a:rPr lang="en-US" dirty="0" smtClean="0"/>
              <a:t>- </a:t>
            </a:r>
            <a:r>
              <a:rPr lang="vi-VN" dirty="0" smtClean="0"/>
              <a:t>Se </a:t>
            </a:r>
            <a:r>
              <a:rPr lang="vi-VN" dirty="0"/>
              <a:t>selectează câmpurile care vor fi conţinute în formular, executând clic pe câmp, apoi clic pe săgeata orientată spre dreapta, se acţionează butonul </a:t>
            </a:r>
            <a:r>
              <a:rPr lang="vi-VN" b="1" dirty="0"/>
              <a:t>Next</a:t>
            </a:r>
            <a:endParaRPr lang="vi-VN" dirty="0"/>
          </a:p>
          <a:p>
            <a:r>
              <a:rPr lang="en-US" dirty="0" smtClean="0"/>
              <a:t>- </a:t>
            </a:r>
            <a:r>
              <a:rPr lang="vi-VN" dirty="0" smtClean="0"/>
              <a:t>Se </a:t>
            </a:r>
            <a:r>
              <a:rPr lang="vi-VN" dirty="0"/>
              <a:t>alege </a:t>
            </a:r>
            <a:r>
              <a:rPr lang="vi-VN" b="1" dirty="0"/>
              <a:t>aspectul formularului</a:t>
            </a:r>
            <a:r>
              <a:rPr lang="vi-VN" dirty="0"/>
              <a:t>, </a:t>
            </a:r>
            <a:r>
              <a:rPr lang="vi-VN" b="1" dirty="0"/>
              <a:t>stilul</a:t>
            </a:r>
            <a:r>
              <a:rPr lang="vi-VN" dirty="0"/>
              <a:t> acestuia, se salvează şi</a:t>
            </a:r>
          </a:p>
          <a:p>
            <a:r>
              <a:rPr lang="en-US" dirty="0" smtClean="0"/>
              <a:t>- </a:t>
            </a:r>
            <a:r>
              <a:rPr lang="vi-VN" dirty="0" smtClean="0"/>
              <a:t>Se </a:t>
            </a:r>
            <a:r>
              <a:rPr lang="vi-VN" dirty="0"/>
              <a:t>închide fereastra apăsând </a:t>
            </a:r>
            <a:r>
              <a:rPr lang="vi-VN" b="1" i="1" dirty="0"/>
              <a:t>Finish.</a:t>
            </a:r>
            <a:endParaRPr lang="vi-VN" dirty="0"/>
          </a:p>
          <a:p>
            <a:endParaRPr lang="en-US" dirty="0" smtClean="0"/>
          </a:p>
          <a:p>
            <a:r>
              <a:rPr lang="vi-VN" dirty="0" smtClean="0">
                <a:solidFill>
                  <a:schemeClr val="accent1">
                    <a:lumMod val="75000"/>
                  </a:schemeClr>
                </a:solidFill>
              </a:rPr>
              <a:t>Dacă </a:t>
            </a:r>
            <a:r>
              <a:rPr lang="vi-VN" dirty="0">
                <a:solidFill>
                  <a:schemeClr val="accent1">
                    <a:lumMod val="75000"/>
                  </a:schemeClr>
                </a:solidFill>
              </a:rPr>
              <a:t>dorim să cuprindem toate câmpurile unei tabele, executăm clic pe săgeata dublă &gt;&gt;</a:t>
            </a:r>
          </a:p>
          <a:p>
            <a:r>
              <a:rPr lang="vi-VN" dirty="0" smtClean="0">
                <a:solidFill>
                  <a:schemeClr val="accent1">
                    <a:lumMod val="75000"/>
                  </a:schemeClr>
                </a:solidFill>
              </a:rPr>
              <a:t>Dacă </a:t>
            </a:r>
            <a:r>
              <a:rPr lang="vi-VN" dirty="0">
                <a:solidFill>
                  <a:schemeClr val="accent1">
                    <a:lumMod val="75000"/>
                  </a:schemeClr>
                </a:solidFill>
              </a:rPr>
              <a:t>formularul va cuprinde câmpuri din două tabele, se deschide fiecare tabelă pe rând.</a:t>
            </a:r>
          </a:p>
          <a:p>
            <a:r>
              <a:rPr lang="vi-VN" i="1" dirty="0">
                <a:solidFill>
                  <a:schemeClr val="accent1">
                    <a:lumMod val="75000"/>
                  </a:schemeClr>
                </a:solidFill>
              </a:rPr>
              <a:t>Modificarea lui se face în modul</a:t>
            </a:r>
            <a:r>
              <a:rPr lang="vi-VN" dirty="0">
                <a:solidFill>
                  <a:schemeClr val="accent1">
                    <a:lumMod val="75000"/>
                  </a:schemeClr>
                </a:solidFill>
              </a:rPr>
              <a:t> </a:t>
            </a:r>
            <a:r>
              <a:rPr lang="vi-VN" b="1" i="1" dirty="0" smtClean="0">
                <a:solidFill>
                  <a:schemeClr val="accent1">
                    <a:lumMod val="75000"/>
                  </a:schemeClr>
                </a:solidFill>
              </a:rPr>
              <a:t>Design</a:t>
            </a:r>
            <a:r>
              <a:rPr lang="vi-VN" dirty="0" smtClean="0">
                <a:solidFill>
                  <a:schemeClr val="accent1">
                    <a:lumMod val="75000"/>
                  </a:schemeClr>
                </a:solidFill>
              </a:rPr>
              <a:t>.</a:t>
            </a:r>
            <a:endParaRPr lang="ro-RO" dirty="0">
              <a:solidFill>
                <a:schemeClr val="accent1">
                  <a:lumMod val="75000"/>
                </a:schemeClr>
              </a:solidFill>
            </a:endParaRPr>
          </a:p>
          <a:p>
            <a:r>
              <a:rPr lang="ro-RO" dirty="0" smtClean="0">
                <a:solidFill>
                  <a:schemeClr val="accent1">
                    <a:lumMod val="75000"/>
                  </a:schemeClr>
                </a:solidFill>
              </a:rPr>
              <a:t>							</a:t>
            </a:r>
            <a:endParaRPr lang="vi-VN"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395536" y="764704"/>
            <a:ext cx="474810" cy="4524315"/>
          </a:xfrm>
          <a:prstGeom prst="rect">
            <a:avLst/>
          </a:prstGeom>
        </p:spPr>
        <p:txBody>
          <a:bodyPr wrap="none">
            <a:spAutoFit/>
          </a:bodyPr>
          <a:lstStyle/>
          <a:p>
            <a:r>
              <a:rPr lang="en-US" sz="2400" dirty="0" smtClean="0">
                <a:solidFill>
                  <a:srgbClr val="FF0000"/>
                </a:solidFill>
              </a:rPr>
              <a:t>A</a:t>
            </a:r>
            <a:endParaRPr lang="ro-RO" sz="2400" dirty="0" smtClean="0">
              <a:solidFill>
                <a:srgbClr val="FF0000"/>
              </a:solidFill>
            </a:endParaRPr>
          </a:p>
          <a:p>
            <a:r>
              <a:rPr lang="en-US" sz="2400" dirty="0" smtClean="0">
                <a:solidFill>
                  <a:srgbClr val="FF0000"/>
                </a:solidFill>
              </a:rPr>
              <a:t>P</a:t>
            </a:r>
            <a:endParaRPr lang="ro-RO" sz="2400" dirty="0" smtClean="0">
              <a:solidFill>
                <a:srgbClr val="FF0000"/>
              </a:solidFill>
            </a:endParaRPr>
          </a:p>
          <a:p>
            <a:r>
              <a:rPr lang="en-US" sz="2400" dirty="0" smtClean="0">
                <a:solidFill>
                  <a:srgbClr val="FF0000"/>
                </a:solidFill>
              </a:rPr>
              <a:t>L</a:t>
            </a:r>
            <a:endParaRPr lang="ro-RO" sz="2400" dirty="0" smtClean="0">
              <a:solidFill>
                <a:srgbClr val="FF0000"/>
              </a:solidFill>
            </a:endParaRPr>
          </a:p>
          <a:p>
            <a:r>
              <a:rPr lang="en-US" sz="2400" dirty="0" smtClean="0">
                <a:solidFill>
                  <a:srgbClr val="FF0000"/>
                </a:solidFill>
              </a:rPr>
              <a:t>I</a:t>
            </a:r>
            <a:endParaRPr lang="ro-RO" sz="2400" dirty="0" smtClean="0">
              <a:solidFill>
                <a:srgbClr val="FF0000"/>
              </a:solidFill>
            </a:endParaRPr>
          </a:p>
          <a:p>
            <a:r>
              <a:rPr lang="en-US" sz="2400" dirty="0" smtClean="0">
                <a:solidFill>
                  <a:srgbClr val="FF0000"/>
                </a:solidFill>
              </a:rPr>
              <a:t>C</a:t>
            </a:r>
            <a:endParaRPr lang="ro-RO" sz="2400" dirty="0" smtClean="0">
              <a:solidFill>
                <a:srgbClr val="FF0000"/>
              </a:solidFill>
            </a:endParaRPr>
          </a:p>
          <a:p>
            <a:r>
              <a:rPr lang="en-US" sz="2400" dirty="0" smtClean="0">
                <a:solidFill>
                  <a:srgbClr val="FF0000"/>
                </a:solidFill>
              </a:rPr>
              <a:t>A</a:t>
            </a:r>
            <a:endParaRPr lang="ro-RO" sz="2400" dirty="0" smtClean="0">
              <a:solidFill>
                <a:srgbClr val="FF0000"/>
              </a:solidFill>
            </a:endParaRPr>
          </a:p>
          <a:p>
            <a:r>
              <a:rPr lang="ro-RO" sz="2400" dirty="0" smtClean="0">
                <a:solidFill>
                  <a:srgbClr val="FF0000"/>
                </a:solidFill>
              </a:rPr>
              <a:t>Ţ</a:t>
            </a:r>
          </a:p>
          <a:p>
            <a:r>
              <a:rPr lang="ro-RO" sz="2400" dirty="0" smtClean="0">
                <a:solidFill>
                  <a:srgbClr val="FF0000"/>
                </a:solidFill>
              </a:rPr>
              <a:t>I</a:t>
            </a:r>
          </a:p>
          <a:p>
            <a:r>
              <a:rPr lang="ro-RO" sz="2400" dirty="0" smtClean="0">
                <a:solidFill>
                  <a:srgbClr val="FF0000"/>
                </a:solidFill>
              </a:rPr>
              <a:t>A </a:t>
            </a:r>
          </a:p>
          <a:p>
            <a:endParaRPr lang="ro-RO" sz="2400" dirty="0">
              <a:solidFill>
                <a:srgbClr val="FF0000"/>
              </a:solidFill>
            </a:endParaRPr>
          </a:p>
          <a:p>
            <a:endParaRPr lang="ro-RO" sz="2400" dirty="0" smtClean="0">
              <a:solidFill>
                <a:srgbClr val="FF0000"/>
              </a:solidFill>
            </a:endParaRPr>
          </a:p>
          <a:p>
            <a:r>
              <a:rPr lang="ro-RO" sz="2400" dirty="0" smtClean="0">
                <a:solidFill>
                  <a:srgbClr val="FF0000"/>
                </a:solidFill>
              </a:rPr>
              <a:t>1</a:t>
            </a:r>
            <a:endParaRPr lang="en-US" sz="2400" dirty="0"/>
          </a:p>
        </p:txBody>
      </p:sp>
      <p:sp>
        <p:nvSpPr>
          <p:cNvPr id="3" name="CasetăText 2"/>
          <p:cNvSpPr txBox="1"/>
          <p:nvPr/>
        </p:nvSpPr>
        <p:spPr>
          <a:xfrm>
            <a:off x="1259632" y="0"/>
            <a:ext cx="7776864" cy="6832640"/>
          </a:xfrm>
          <a:prstGeom prst="rect">
            <a:avLst/>
          </a:prstGeom>
          <a:noFill/>
        </p:spPr>
        <p:txBody>
          <a:bodyPr wrap="square" rtlCol="0">
            <a:spAutoFit/>
          </a:bodyPr>
          <a:lstStyle/>
          <a:p>
            <a:pPr marL="342900" indent="-342900">
              <a:buAutoNum type="arabicPeriod"/>
            </a:pPr>
            <a:r>
              <a:rPr lang="ro-RO" sz="1600" dirty="0" smtClean="0"/>
              <a:t>Lansaţi în execuţie Microsoft Access 2007</a:t>
            </a:r>
          </a:p>
          <a:p>
            <a:pPr marL="342900" indent="-342900">
              <a:buAutoNum type="arabicPeriod"/>
            </a:pPr>
            <a:r>
              <a:rPr lang="ro-RO" sz="1600" dirty="0" smtClean="0"/>
              <a:t>Alegeţi o bază de date necompletată</a:t>
            </a:r>
          </a:p>
          <a:p>
            <a:pPr marL="342900" indent="-342900">
              <a:buAutoNum type="arabicPeriod"/>
            </a:pPr>
            <a:r>
              <a:rPr lang="ro-RO" sz="1600" dirty="0" smtClean="0"/>
              <a:t>Salvaţi cu numele </a:t>
            </a:r>
            <a:r>
              <a:rPr lang="ro-RO" sz="1600" dirty="0" smtClean="0">
                <a:solidFill>
                  <a:srgbClr val="FF0000"/>
                </a:solidFill>
              </a:rPr>
              <a:t> FACULTATE </a:t>
            </a:r>
            <a:r>
              <a:rPr lang="ro-RO" sz="1600" dirty="0" smtClean="0"/>
              <a:t>în </a:t>
            </a:r>
            <a:r>
              <a:rPr lang="ro-RO" sz="1600" dirty="0" err="1" smtClean="0"/>
              <a:t>folderul</a:t>
            </a:r>
            <a:r>
              <a:rPr lang="ro-RO" sz="1600" dirty="0" smtClean="0"/>
              <a:t> clasei voastre</a:t>
            </a:r>
          </a:p>
          <a:p>
            <a:pPr marL="342900" indent="-342900">
              <a:buAutoNum type="arabicPeriod"/>
            </a:pPr>
            <a:r>
              <a:rPr lang="ro-RO" sz="1600" dirty="0" smtClean="0"/>
              <a:t>Deschideţi tabela în modul Vizualizare proiect</a:t>
            </a:r>
          </a:p>
          <a:p>
            <a:pPr marL="342900" indent="-342900">
              <a:buAutoNum type="arabicPeriod"/>
            </a:pPr>
            <a:r>
              <a:rPr lang="ro-RO" sz="1600" dirty="0" smtClean="0"/>
              <a:t>Salvaţi tabela cu numele </a:t>
            </a:r>
            <a:r>
              <a:rPr lang="ro-RO" sz="1600" dirty="0" err="1" smtClean="0">
                <a:solidFill>
                  <a:srgbClr val="FF0000"/>
                </a:solidFill>
              </a:rPr>
              <a:t>studenti</a:t>
            </a:r>
            <a:r>
              <a:rPr lang="ro-RO" sz="1600" dirty="0" smtClean="0"/>
              <a:t> care va avea următoarea structură</a:t>
            </a:r>
          </a:p>
          <a:p>
            <a:pPr marL="342900" indent="-342900">
              <a:buAutoNum type="arabicPeriod"/>
            </a:pPr>
            <a:endParaRPr lang="ro-RO" sz="1600" dirty="0"/>
          </a:p>
          <a:p>
            <a:pPr marL="342900" indent="-342900"/>
            <a:endParaRPr lang="ro-RO" sz="1600" dirty="0" smtClean="0"/>
          </a:p>
          <a:p>
            <a:pPr marL="342900" indent="-342900">
              <a:buAutoNum type="arabicPeriod"/>
            </a:pPr>
            <a:endParaRPr lang="ro-RO" sz="1600" dirty="0"/>
          </a:p>
          <a:p>
            <a:pPr marL="342900" indent="-342900">
              <a:buAutoNum type="arabicPeriod"/>
            </a:pPr>
            <a:endParaRPr lang="ro-RO" sz="1600" dirty="0" smtClean="0"/>
          </a:p>
          <a:p>
            <a:pPr marL="342900" indent="-342900">
              <a:buAutoNum type="arabicPeriod"/>
            </a:pPr>
            <a:endParaRPr lang="ro-RO" sz="1600" dirty="0"/>
          </a:p>
          <a:p>
            <a:pPr marL="342900" indent="-342900">
              <a:buAutoNum type="arabicPeriod"/>
            </a:pPr>
            <a:endParaRPr lang="ro-RO" sz="1600" dirty="0" smtClean="0"/>
          </a:p>
          <a:p>
            <a:pPr marL="342900" indent="-342900">
              <a:buAutoNum type="arabicPeriod"/>
            </a:pPr>
            <a:endParaRPr lang="ro-RO" sz="1600" dirty="0"/>
          </a:p>
          <a:p>
            <a:pPr marL="342900" indent="-342900">
              <a:buAutoNum type="arabicPeriod"/>
            </a:pPr>
            <a:endParaRPr lang="ro-RO" sz="1600" dirty="0" smtClean="0"/>
          </a:p>
          <a:p>
            <a:pPr marL="342900" indent="-342900">
              <a:buAutoNum type="arabicPeriod"/>
            </a:pPr>
            <a:endParaRPr lang="ro-RO" sz="1600" dirty="0" smtClean="0"/>
          </a:p>
          <a:p>
            <a:pPr marL="342900" indent="-342900">
              <a:buAutoNum type="arabicPeriod"/>
            </a:pPr>
            <a:endParaRPr lang="ro-RO" sz="1600" dirty="0"/>
          </a:p>
          <a:p>
            <a:pPr marL="342900" indent="-342900">
              <a:buAutoNum type="arabicPeriod"/>
            </a:pPr>
            <a:endParaRPr lang="ro-RO" sz="1600" dirty="0" smtClean="0"/>
          </a:p>
          <a:p>
            <a:pPr marL="342900" indent="-342900"/>
            <a:endParaRPr lang="ro-RO" sz="1600" dirty="0"/>
          </a:p>
          <a:p>
            <a:pPr marL="342900" indent="-342900">
              <a:buAutoNum type="arabicPeriod"/>
            </a:pPr>
            <a:endParaRPr lang="ro-RO" sz="1600" dirty="0" smtClean="0"/>
          </a:p>
          <a:p>
            <a:pPr marL="342900" indent="-342900"/>
            <a:r>
              <a:rPr lang="ro-RO" sz="1600" dirty="0" smtClean="0"/>
              <a:t>6. Salvaţi tabela</a:t>
            </a:r>
          </a:p>
          <a:p>
            <a:pPr marL="342900" indent="-342900"/>
            <a:r>
              <a:rPr lang="ro-RO" sz="1600" dirty="0" smtClean="0"/>
              <a:t>7. Creaţi un formular d</a:t>
            </a:r>
            <a:r>
              <a:rPr lang="vi-VN" sz="1600" dirty="0" smtClean="0"/>
              <a:t>in meniul </a:t>
            </a:r>
            <a:r>
              <a:rPr lang="vi-VN" sz="1600" b="1" dirty="0" smtClean="0"/>
              <a:t>Crea</a:t>
            </a:r>
            <a:r>
              <a:rPr lang="en-US" sz="1600" b="1" dirty="0" smtClean="0"/>
              <a:t>re</a:t>
            </a:r>
            <a:r>
              <a:rPr lang="vi-VN" sz="1600" b="1" dirty="0" smtClean="0"/>
              <a:t> – </a:t>
            </a:r>
            <a:r>
              <a:rPr lang="en-US" sz="1600" b="1" dirty="0" smtClean="0"/>
              <a:t>Mai </a:t>
            </a:r>
            <a:r>
              <a:rPr lang="en-US" sz="1600" b="1" dirty="0" err="1" smtClean="0"/>
              <a:t>multe</a:t>
            </a:r>
            <a:r>
              <a:rPr lang="en-US" sz="1600" b="1" dirty="0" smtClean="0"/>
              <a:t> </a:t>
            </a:r>
            <a:r>
              <a:rPr lang="en-US" sz="1600" b="1" dirty="0" err="1" smtClean="0"/>
              <a:t>formulare</a:t>
            </a:r>
            <a:r>
              <a:rPr lang="en-US" sz="1600" b="1" dirty="0" smtClean="0"/>
              <a:t> </a:t>
            </a:r>
            <a:r>
              <a:rPr lang="vi-VN" sz="1600" b="1" dirty="0" smtClean="0"/>
              <a:t>– Expert formular</a:t>
            </a:r>
            <a:r>
              <a:rPr lang="ro-RO" sz="1600" b="1" dirty="0" smtClean="0"/>
              <a:t> </a:t>
            </a:r>
            <a:r>
              <a:rPr lang="ro-RO" sz="1600" dirty="0" smtClean="0"/>
              <a:t>utilizând  toate câmpurile tabelei studenţi</a:t>
            </a:r>
          </a:p>
          <a:p>
            <a:pPr marL="342900" indent="-342900"/>
            <a:r>
              <a:rPr lang="ro-RO" sz="1600" dirty="0" smtClean="0"/>
              <a:t>8.  Formularul va conţine toate câmpurile , va avea aspect </a:t>
            </a:r>
            <a:r>
              <a:rPr lang="ro-RO" sz="1600" dirty="0" smtClean="0">
                <a:solidFill>
                  <a:srgbClr val="FF0000"/>
                </a:solidFill>
              </a:rPr>
              <a:t>Coloane , </a:t>
            </a:r>
            <a:r>
              <a:rPr lang="ro-RO" sz="1600" dirty="0" smtClean="0"/>
              <a:t>stil</a:t>
            </a:r>
            <a:r>
              <a:rPr lang="ro-RO" sz="1600" dirty="0" smtClean="0">
                <a:solidFill>
                  <a:srgbClr val="FF0000"/>
                </a:solidFill>
              </a:rPr>
              <a:t> Civic , </a:t>
            </a:r>
            <a:endParaRPr lang="ro-RO" sz="1600" dirty="0">
              <a:solidFill>
                <a:srgbClr val="FF0000"/>
              </a:solidFill>
            </a:endParaRPr>
          </a:p>
          <a:p>
            <a:pPr marL="342900" indent="-342900"/>
            <a:r>
              <a:rPr lang="ro-RO" sz="1600" dirty="0" smtClean="0"/>
              <a:t>9. Introduceţi  5 înregistrări cu ajutorul formularului creat</a:t>
            </a:r>
          </a:p>
          <a:p>
            <a:pPr marL="342900" indent="-342900"/>
            <a:r>
              <a:rPr lang="ro-RO" sz="1600" dirty="0" smtClean="0"/>
              <a:t>10. </a:t>
            </a:r>
            <a:r>
              <a:rPr lang="ro-RO" sz="1600" dirty="0" smtClean="0"/>
              <a:t>Închideţi şi salvaţi formularul</a:t>
            </a:r>
            <a:endParaRPr lang="ro-RO" sz="1600" dirty="0" smtClean="0"/>
          </a:p>
          <a:p>
            <a:pPr marL="342900" indent="-342900"/>
            <a:endParaRPr lang="ro-RO" dirty="0" smtClean="0"/>
          </a:p>
          <a:p>
            <a:pPr marL="342900" indent="-342900"/>
            <a:endParaRPr lang="ro-RO" dirty="0" smtClean="0"/>
          </a:p>
          <a:p>
            <a:pPr marL="342900" indent="-342900"/>
            <a:endParaRPr lang="en-US" dirty="0"/>
          </a:p>
        </p:txBody>
      </p:sp>
      <p:graphicFrame>
        <p:nvGraphicFramePr>
          <p:cNvPr id="4" name="Tabel 3"/>
          <p:cNvGraphicFramePr>
            <a:graphicFrameLocks noGrp="1"/>
          </p:cNvGraphicFramePr>
          <p:nvPr/>
        </p:nvGraphicFramePr>
        <p:xfrm>
          <a:off x="1403648" y="1484784"/>
          <a:ext cx="6096000" cy="2809488"/>
        </p:xfrm>
        <a:graphic>
          <a:graphicData uri="http://schemas.openxmlformats.org/drawingml/2006/table">
            <a:tbl>
              <a:tblPr firstRow="1" bandRow="1">
                <a:tableStyleId>{5C22544A-7EE6-4342-B048-85BDC9FD1C3A}</a:tableStyleId>
              </a:tblPr>
              <a:tblGrid>
                <a:gridCol w="3048000"/>
                <a:gridCol w="3048000"/>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o-RO" sz="1600" dirty="0" smtClean="0"/>
                        <a:t>Numele câmpului</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RO" sz="1600" dirty="0" smtClean="0"/>
                        <a:t>Tipul de dată</a:t>
                      </a:r>
                      <a:endParaRPr lang="en-US" sz="1600" dirty="0" smtClean="0"/>
                    </a:p>
                  </a:txBody>
                  <a:tcPr/>
                </a:tc>
              </a:tr>
              <a:tr h="332345">
                <a:tc>
                  <a:txBody>
                    <a:bodyPr/>
                    <a:lstStyle/>
                    <a:p>
                      <a:pPr algn="l"/>
                      <a:r>
                        <a:rPr lang="ro-RO" dirty="0" smtClean="0"/>
                        <a:t>ID</a:t>
                      </a:r>
                      <a:endParaRPr lang="en-US" dirty="0"/>
                    </a:p>
                  </a:txBody>
                  <a:tcPr/>
                </a:tc>
                <a:tc>
                  <a:txBody>
                    <a:bodyPr/>
                    <a:lstStyle/>
                    <a:p>
                      <a:r>
                        <a:rPr lang="ro-RO" dirty="0" smtClean="0"/>
                        <a:t>Număr</a:t>
                      </a:r>
                      <a:r>
                        <a:rPr lang="ro-RO" baseline="0" dirty="0" smtClean="0"/>
                        <a:t> </a:t>
                      </a:r>
                      <a:endParaRPr lang="en-US" dirty="0"/>
                    </a:p>
                  </a:txBody>
                  <a:tcPr/>
                </a:tc>
              </a:tr>
              <a:tr h="304649">
                <a:tc>
                  <a:txBody>
                    <a:bodyPr/>
                    <a:lstStyle/>
                    <a:p>
                      <a:r>
                        <a:rPr lang="ro-RO" sz="1600" dirty="0" smtClean="0"/>
                        <a:t>CNP</a:t>
                      </a:r>
                      <a:endParaRPr lang="en-US" sz="1600" dirty="0"/>
                    </a:p>
                  </a:txBody>
                  <a:tcPr/>
                </a:tc>
                <a:tc>
                  <a:txBody>
                    <a:bodyPr/>
                    <a:lstStyle/>
                    <a:p>
                      <a:r>
                        <a:rPr lang="ro-RO" sz="1600" dirty="0" smtClean="0"/>
                        <a:t>Număr</a:t>
                      </a:r>
                      <a:endParaRPr lang="en-US" sz="1600" dirty="0"/>
                    </a:p>
                  </a:txBody>
                  <a:tcPr/>
                </a:tc>
              </a:tr>
              <a:tr h="304649">
                <a:tc>
                  <a:txBody>
                    <a:bodyPr/>
                    <a:lstStyle/>
                    <a:p>
                      <a:r>
                        <a:rPr lang="ro-RO" sz="1600" dirty="0" smtClean="0"/>
                        <a:t>Nume</a:t>
                      </a:r>
                      <a:endParaRPr lang="en-US" sz="1600" dirty="0"/>
                    </a:p>
                  </a:txBody>
                  <a:tcPr/>
                </a:tc>
                <a:tc>
                  <a:txBody>
                    <a:bodyPr/>
                    <a:lstStyle/>
                    <a:p>
                      <a:r>
                        <a:rPr lang="ro-RO" sz="1600" dirty="0" smtClean="0"/>
                        <a:t>Text</a:t>
                      </a:r>
                      <a:endParaRPr lang="en-US" sz="1600" dirty="0"/>
                    </a:p>
                  </a:txBody>
                  <a:tcPr/>
                </a:tc>
              </a:tr>
              <a:tr h="304649">
                <a:tc>
                  <a:txBody>
                    <a:bodyPr/>
                    <a:lstStyle/>
                    <a:p>
                      <a:r>
                        <a:rPr lang="ro-RO" sz="1600" dirty="0" smtClean="0"/>
                        <a:t>Prenume</a:t>
                      </a:r>
                      <a:endParaRPr lang="en-US" sz="1600" dirty="0"/>
                    </a:p>
                  </a:txBody>
                  <a:tcPr/>
                </a:tc>
                <a:tc>
                  <a:txBody>
                    <a:bodyPr/>
                    <a:lstStyle/>
                    <a:p>
                      <a:r>
                        <a:rPr lang="ro-RO" sz="1600" dirty="0" smtClean="0"/>
                        <a:t>Text</a:t>
                      </a:r>
                      <a:endParaRPr lang="en-US" sz="1600" dirty="0"/>
                    </a:p>
                  </a:txBody>
                  <a:tcPr/>
                </a:tc>
              </a:tr>
              <a:tr h="304649">
                <a:tc>
                  <a:txBody>
                    <a:bodyPr/>
                    <a:lstStyle/>
                    <a:p>
                      <a:r>
                        <a:rPr lang="ro-RO" sz="1600" dirty="0" smtClean="0"/>
                        <a:t>Data naşterii</a:t>
                      </a:r>
                      <a:endParaRPr lang="en-US" sz="1600" dirty="0"/>
                    </a:p>
                  </a:txBody>
                  <a:tcPr/>
                </a:tc>
                <a:tc>
                  <a:txBody>
                    <a:bodyPr/>
                    <a:lstStyle/>
                    <a:p>
                      <a:r>
                        <a:rPr lang="ro-RO" sz="1600" dirty="0" smtClean="0"/>
                        <a:t>Dată/Oră</a:t>
                      </a:r>
                      <a:endParaRPr lang="en-US" sz="1600" dirty="0"/>
                    </a:p>
                  </a:txBody>
                  <a:tcPr/>
                </a:tc>
              </a:tr>
              <a:tr h="304649">
                <a:tc>
                  <a:txBody>
                    <a:bodyPr/>
                    <a:lstStyle/>
                    <a:p>
                      <a:r>
                        <a:rPr lang="ro-RO" sz="1600" dirty="0" smtClean="0"/>
                        <a:t>Adresa</a:t>
                      </a:r>
                      <a:endParaRPr lang="en-US" sz="1600" dirty="0"/>
                    </a:p>
                  </a:txBody>
                  <a:tcPr/>
                </a:tc>
                <a:tc>
                  <a:txBody>
                    <a:bodyPr/>
                    <a:lstStyle/>
                    <a:p>
                      <a:r>
                        <a:rPr lang="ro-RO" sz="1600" dirty="0" smtClean="0"/>
                        <a:t>Text</a:t>
                      </a:r>
                      <a:endParaRPr lang="en-US" sz="1600" dirty="0"/>
                    </a:p>
                  </a:txBody>
                  <a:tcPr/>
                </a:tc>
              </a:tr>
              <a:tr h="304649">
                <a:tc>
                  <a:txBody>
                    <a:bodyPr/>
                    <a:lstStyle/>
                    <a:p>
                      <a:r>
                        <a:rPr lang="ro-RO" sz="1600" dirty="0" smtClean="0"/>
                        <a:t>Cod poştal</a:t>
                      </a:r>
                      <a:endParaRPr lang="en-US" sz="1600" dirty="0"/>
                    </a:p>
                  </a:txBody>
                  <a:tcPr/>
                </a:tc>
                <a:tc>
                  <a:txBody>
                    <a:bodyPr/>
                    <a:lstStyle/>
                    <a:p>
                      <a:r>
                        <a:rPr lang="ro-RO" sz="1600" dirty="0" smtClean="0"/>
                        <a:t>Numeric</a:t>
                      </a:r>
                      <a:endParaRPr lang="en-US" sz="1600" dirty="0"/>
                    </a:p>
                  </a:txBody>
                  <a:tcPr/>
                </a:tc>
              </a:tr>
            </a:tbl>
          </a:graphicData>
        </a:graphic>
      </p:graphicFrame>
      <p:pic>
        <p:nvPicPr>
          <p:cNvPr id="3074" name="Picture 2"/>
          <p:cNvPicPr>
            <a:picLocks noChangeAspect="1" noChangeArrowheads="1"/>
          </p:cNvPicPr>
          <p:nvPr/>
        </p:nvPicPr>
        <p:blipFill>
          <a:blip r:embed="rId2" cstate="print"/>
          <a:srcRect/>
          <a:stretch>
            <a:fillRect/>
          </a:stretch>
        </p:blipFill>
        <p:spPr bwMode="auto">
          <a:xfrm>
            <a:off x="6804248" y="5445224"/>
            <a:ext cx="2736304" cy="12223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971600" y="0"/>
            <a:ext cx="8172400" cy="5632311"/>
          </a:xfrm>
          <a:prstGeom prst="rect">
            <a:avLst/>
          </a:prstGeom>
        </p:spPr>
        <p:txBody>
          <a:bodyPr wrap="square">
            <a:spAutoFit/>
          </a:bodyPr>
          <a:lstStyle/>
          <a:p>
            <a:pPr algn="ctr"/>
            <a:endParaRPr lang="en-US" b="1" dirty="0" smtClean="0"/>
          </a:p>
          <a:p>
            <a:pPr algn="ctr"/>
            <a:r>
              <a:rPr lang="vi-VN" b="1" dirty="0" smtClean="0">
                <a:solidFill>
                  <a:schemeClr val="accent1">
                    <a:lumMod val="75000"/>
                  </a:schemeClr>
                </a:solidFill>
              </a:rPr>
              <a:t>Editarea </a:t>
            </a:r>
            <a:r>
              <a:rPr lang="vi-VN" b="1" dirty="0">
                <a:solidFill>
                  <a:schemeClr val="accent1">
                    <a:lumMod val="75000"/>
                  </a:schemeClr>
                </a:solidFill>
              </a:rPr>
              <a:t>formularelor</a:t>
            </a:r>
            <a:endParaRPr lang="vi-VN" dirty="0">
              <a:solidFill>
                <a:schemeClr val="accent1">
                  <a:lumMod val="75000"/>
                </a:schemeClr>
              </a:solidFill>
            </a:endParaRPr>
          </a:p>
          <a:p>
            <a:endParaRPr lang="vi-VN" dirty="0"/>
          </a:p>
          <a:p>
            <a:r>
              <a:rPr lang="vi-VN" dirty="0"/>
              <a:t>Nu întotdeauna este suficientă proiectarea formularului </a:t>
            </a:r>
            <a:r>
              <a:rPr lang="vi-VN" dirty="0" smtClean="0"/>
              <a:t>cu</a:t>
            </a:r>
            <a:r>
              <a:rPr lang="en-US" dirty="0" smtClean="0"/>
              <a:t> </a:t>
            </a:r>
            <a:r>
              <a:rPr lang="vi-VN" dirty="0" smtClean="0"/>
              <a:t>ajutorul</a:t>
            </a:r>
            <a:r>
              <a:rPr lang="vi-VN" dirty="0"/>
              <a:t> </a:t>
            </a:r>
            <a:endParaRPr lang="en-US" dirty="0" smtClean="0"/>
          </a:p>
          <a:p>
            <a:r>
              <a:rPr lang="vi-VN" b="1" dirty="0" smtClean="0"/>
              <a:t>Expertului</a:t>
            </a:r>
            <a:r>
              <a:rPr lang="vi-VN" dirty="0" smtClean="0"/>
              <a:t>.</a:t>
            </a:r>
            <a:r>
              <a:rPr lang="en-US" dirty="0" smtClean="0"/>
              <a:t> </a:t>
            </a:r>
            <a:r>
              <a:rPr lang="vi-VN" dirty="0" smtClean="0"/>
              <a:t>Sunt </a:t>
            </a:r>
            <a:r>
              <a:rPr lang="vi-VN" dirty="0"/>
              <a:t>situații în care trebuie să intervină modificări asupra formularului creat. În această situație se discută de editarea formularului. Acest lucru se realizează după ce formularul s-a deschis în modul de lucru </a:t>
            </a:r>
            <a:r>
              <a:rPr lang="vi-VN" b="1" dirty="0"/>
              <a:t>Proiectare</a:t>
            </a:r>
            <a:r>
              <a:rPr lang="vi-VN" dirty="0"/>
              <a:t>.</a:t>
            </a:r>
          </a:p>
          <a:p>
            <a:r>
              <a:rPr lang="vi-VN" dirty="0"/>
              <a:t>Formularul deschis în modul de lucru Proiectare este format din 3 părți : antet formular, detaliere și subsol formular</a:t>
            </a:r>
          </a:p>
          <a:p>
            <a:r>
              <a:rPr lang="vi-VN" dirty="0">
                <a:solidFill>
                  <a:schemeClr val="accent1">
                    <a:lumMod val="75000"/>
                  </a:schemeClr>
                </a:solidFill>
              </a:rPr>
              <a:t>Modificările ce se pot aduce formularului constau în :</a:t>
            </a:r>
          </a:p>
          <a:p>
            <a:r>
              <a:rPr lang="vi-VN" dirty="0"/>
              <a:t>- adăugarea unui antet - titlul formularului</a:t>
            </a:r>
          </a:p>
          <a:p>
            <a:r>
              <a:rPr lang="vi-VN" dirty="0"/>
              <a:t>- adăugarea datei curente în antetul formularului</a:t>
            </a:r>
          </a:p>
          <a:p>
            <a:r>
              <a:rPr lang="vi-VN" dirty="0"/>
              <a:t>- adăugarea unor date în subsolul formularului</a:t>
            </a:r>
          </a:p>
          <a:p>
            <a:r>
              <a:rPr lang="vi-VN" dirty="0"/>
              <a:t>- modificarea aspectului casetelor sau fundalului</a:t>
            </a:r>
          </a:p>
          <a:p>
            <a:pPr>
              <a:buFontTx/>
              <a:buChar char="-"/>
            </a:pPr>
            <a:r>
              <a:rPr lang="vi-VN" dirty="0" smtClean="0"/>
              <a:t>adăugarea </a:t>
            </a:r>
            <a:r>
              <a:rPr lang="vi-VN" dirty="0"/>
              <a:t>unui buton de comandă, etc</a:t>
            </a:r>
            <a:br>
              <a:rPr lang="vi-VN" dirty="0"/>
            </a:br>
            <a:endParaRPr lang="vi-VN" dirty="0"/>
          </a:p>
          <a:p>
            <a:r>
              <a:rPr lang="vi-VN" b="1" dirty="0"/>
              <a:t>Un buton de comandă</a:t>
            </a:r>
            <a:r>
              <a:rPr lang="vi-VN" dirty="0"/>
              <a:t> se utilizează într-un formular pentru a porni o acţiune sau o serie de acţiuni. De exemplu, </a:t>
            </a:r>
            <a:r>
              <a:rPr lang="vi-VN" b="1" i="1" dirty="0"/>
              <a:t>există posibilitatea creării un buton de comandă care deschide alt formular</a:t>
            </a:r>
            <a:r>
              <a:rPr lang="vi-VN" dirty="0"/>
              <a:t>.</a:t>
            </a:r>
          </a:p>
        </p:txBody>
      </p:sp>
      <p:pic>
        <p:nvPicPr>
          <p:cNvPr id="2051" name="Picture 3"/>
          <p:cNvPicPr>
            <a:picLocks noChangeAspect="1" noChangeArrowheads="1"/>
          </p:cNvPicPr>
          <p:nvPr/>
        </p:nvPicPr>
        <p:blipFill>
          <a:blip r:embed="rId2" cstate="print"/>
          <a:srcRect/>
          <a:stretch>
            <a:fillRect/>
          </a:stretch>
        </p:blipFill>
        <p:spPr bwMode="auto">
          <a:xfrm>
            <a:off x="179511" y="5589240"/>
            <a:ext cx="8784977" cy="126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043608" y="274320"/>
            <a:ext cx="8100392" cy="5674960"/>
          </a:xfrm>
        </p:spPr>
        <p:txBody>
          <a:bodyPr>
            <a:normAutofit/>
          </a:bodyPr>
          <a:lstStyle/>
          <a:p>
            <a:r>
              <a:rPr lang="ro-RO" sz="2700" dirty="0" smtClean="0"/>
              <a:t>1. </a:t>
            </a:r>
            <a:r>
              <a:rPr lang="ro-RO" sz="2700" dirty="0" smtClean="0">
                <a:effectLst/>
              </a:rPr>
              <a:t>Deschideţi</a:t>
            </a:r>
            <a:r>
              <a:rPr lang="ro-RO" sz="2700" dirty="0" smtClean="0"/>
              <a:t> </a:t>
            </a:r>
            <a:r>
              <a:rPr lang="ro-RO" sz="2700" dirty="0" smtClean="0">
                <a:effectLst/>
              </a:rPr>
              <a:t>formularul</a:t>
            </a:r>
            <a:r>
              <a:rPr lang="ro-RO" sz="2700" dirty="0" smtClean="0"/>
              <a:t> </a:t>
            </a:r>
            <a:r>
              <a:rPr lang="ro-RO" sz="2700" dirty="0" smtClean="0">
                <a:effectLst/>
              </a:rPr>
              <a:t>Studenţi în modul </a:t>
            </a:r>
            <a:r>
              <a:rPr lang="ro-RO" sz="2700" dirty="0" smtClean="0">
                <a:solidFill>
                  <a:srgbClr val="C00000"/>
                </a:solidFill>
                <a:effectLst/>
              </a:rPr>
              <a:t>Vizualizare proiect</a:t>
            </a:r>
            <a:r>
              <a:rPr lang="ro-RO" sz="2700" dirty="0" smtClean="0"/>
              <a:t/>
            </a:r>
            <a:br>
              <a:rPr lang="ro-RO" sz="2700" dirty="0" smtClean="0"/>
            </a:br>
            <a:r>
              <a:rPr lang="ro-RO" sz="2700" dirty="0" smtClean="0"/>
              <a:t>2. </a:t>
            </a:r>
            <a:r>
              <a:rPr lang="ro-RO" sz="2700" dirty="0" smtClean="0">
                <a:effectLst/>
              </a:rPr>
              <a:t>Inseraţi titlul Formular de înscriere</a:t>
            </a:r>
            <a:r>
              <a:rPr lang="ro-RO" sz="2700" dirty="0" smtClean="0"/>
              <a:t/>
            </a:r>
            <a:br>
              <a:rPr lang="ro-RO" sz="2700" dirty="0" smtClean="0"/>
            </a:br>
            <a:r>
              <a:rPr lang="ro-RO" sz="2700" dirty="0" smtClean="0"/>
              <a:t>3. </a:t>
            </a:r>
            <a:r>
              <a:rPr lang="ro-RO" sz="2700" dirty="0" smtClean="0">
                <a:effectLst/>
              </a:rPr>
              <a:t>Schimbaţi sigla cu o imagine existentă în calculator</a:t>
            </a:r>
            <a:br>
              <a:rPr lang="ro-RO" sz="2700" dirty="0" smtClean="0">
                <a:effectLst/>
              </a:rPr>
            </a:br>
            <a:r>
              <a:rPr lang="ro-RO" sz="2700" dirty="0" smtClean="0">
                <a:effectLst>
                  <a:outerShdw blurRad="38100" dist="38100" dir="2700000" algn="tl">
                    <a:srgbClr val="000000">
                      <a:alpha val="43137"/>
                    </a:srgbClr>
                  </a:outerShdw>
                </a:effectLst>
              </a:rPr>
              <a:t>4. </a:t>
            </a:r>
            <a:r>
              <a:rPr lang="ro-RO" sz="2700" dirty="0" smtClean="0">
                <a:effectLst/>
              </a:rPr>
              <a:t>Inseraţi automat în antet în partea dreaptă data şi ora</a:t>
            </a:r>
            <a:br>
              <a:rPr lang="ro-RO" sz="2700" dirty="0" smtClean="0">
                <a:effectLst/>
              </a:rPr>
            </a:br>
            <a:r>
              <a:rPr lang="ro-RO" sz="2700" dirty="0" smtClean="0">
                <a:effectLst>
                  <a:outerShdw blurRad="38100" dist="38100" dir="2700000" algn="tl">
                    <a:srgbClr val="000000">
                      <a:alpha val="43137"/>
                    </a:srgbClr>
                  </a:outerShdw>
                </a:effectLst>
              </a:rPr>
              <a:t>5</a:t>
            </a:r>
            <a:r>
              <a:rPr lang="ro-RO" sz="2700" dirty="0" smtClean="0">
                <a:effectLst/>
              </a:rPr>
              <a:t>. În subsol inseraţi în partea stângă Numele şi prenumele vostru</a:t>
            </a:r>
            <a:br>
              <a:rPr lang="ro-RO" sz="2700" dirty="0" smtClean="0">
                <a:effectLst/>
              </a:rPr>
            </a:br>
            <a:r>
              <a:rPr lang="ro-RO" sz="2700" dirty="0" smtClean="0">
                <a:effectLst>
                  <a:outerShdw blurRad="38100" dist="38100" dir="2700000" algn="tl">
                    <a:srgbClr val="000000">
                      <a:alpha val="43137"/>
                    </a:srgbClr>
                  </a:outerShdw>
                </a:effectLst>
              </a:rPr>
              <a:t>6.  </a:t>
            </a:r>
            <a:r>
              <a:rPr lang="ro-RO" sz="2700" dirty="0" smtClean="0">
                <a:effectLst/>
              </a:rPr>
              <a:t>Adăugaţi un buton de închidere în colţul din dreapta jos al părţii de detaliere</a:t>
            </a:r>
            <a:br>
              <a:rPr lang="ro-RO" sz="2700" dirty="0" smtClean="0">
                <a:effectLst/>
              </a:rPr>
            </a:br>
            <a:r>
              <a:rPr lang="ro-RO" sz="2700" dirty="0" smtClean="0">
                <a:effectLst/>
              </a:rPr>
              <a:t>7. Aplicaţi formularului linii de grilă de culoare albastră.</a:t>
            </a:r>
            <a:br>
              <a:rPr lang="ro-RO" sz="2700" dirty="0" smtClean="0">
                <a:effectLst/>
              </a:rPr>
            </a:br>
            <a:r>
              <a:rPr lang="ro-RO" sz="2700" dirty="0" smtClean="0">
                <a:effectLst/>
              </a:rPr>
              <a:t>8. Salvaţi formularul</a:t>
            </a:r>
            <a:r>
              <a:rPr lang="ro-RO" sz="2000" dirty="0" smtClean="0">
                <a:effectLst/>
              </a:rPr>
              <a:t/>
            </a:r>
            <a:br>
              <a:rPr lang="ro-RO" sz="2000" dirty="0" smtClean="0">
                <a:effectLst/>
              </a:rPr>
            </a:br>
            <a:endParaRPr lang="en-US" sz="2000" dirty="0">
              <a:effectLst/>
            </a:endParaRPr>
          </a:p>
        </p:txBody>
      </p:sp>
      <p:sp>
        <p:nvSpPr>
          <p:cNvPr id="3" name="Dreptunghi 2"/>
          <p:cNvSpPr/>
          <p:nvPr/>
        </p:nvSpPr>
        <p:spPr>
          <a:xfrm>
            <a:off x="395536" y="764704"/>
            <a:ext cx="474810" cy="4524315"/>
          </a:xfrm>
          <a:prstGeom prst="rect">
            <a:avLst/>
          </a:prstGeom>
        </p:spPr>
        <p:txBody>
          <a:bodyPr wrap="none">
            <a:spAutoFit/>
          </a:bodyPr>
          <a:lstStyle/>
          <a:p>
            <a:r>
              <a:rPr lang="en-US" sz="2400" dirty="0" smtClean="0">
                <a:solidFill>
                  <a:srgbClr val="FF0000"/>
                </a:solidFill>
              </a:rPr>
              <a:t>A</a:t>
            </a:r>
            <a:endParaRPr lang="ro-RO" sz="2400" dirty="0" smtClean="0">
              <a:solidFill>
                <a:srgbClr val="FF0000"/>
              </a:solidFill>
            </a:endParaRPr>
          </a:p>
          <a:p>
            <a:r>
              <a:rPr lang="en-US" sz="2400" dirty="0" smtClean="0">
                <a:solidFill>
                  <a:srgbClr val="FF0000"/>
                </a:solidFill>
              </a:rPr>
              <a:t>P</a:t>
            </a:r>
            <a:endParaRPr lang="ro-RO" sz="2400" dirty="0" smtClean="0">
              <a:solidFill>
                <a:srgbClr val="FF0000"/>
              </a:solidFill>
            </a:endParaRPr>
          </a:p>
          <a:p>
            <a:r>
              <a:rPr lang="en-US" sz="2400" dirty="0" smtClean="0">
                <a:solidFill>
                  <a:srgbClr val="FF0000"/>
                </a:solidFill>
              </a:rPr>
              <a:t>L</a:t>
            </a:r>
            <a:endParaRPr lang="ro-RO" sz="2400" dirty="0" smtClean="0">
              <a:solidFill>
                <a:srgbClr val="FF0000"/>
              </a:solidFill>
            </a:endParaRPr>
          </a:p>
          <a:p>
            <a:r>
              <a:rPr lang="en-US" sz="2400" dirty="0" smtClean="0">
                <a:solidFill>
                  <a:srgbClr val="FF0000"/>
                </a:solidFill>
              </a:rPr>
              <a:t>I</a:t>
            </a:r>
            <a:endParaRPr lang="ro-RO" sz="2400" dirty="0" smtClean="0">
              <a:solidFill>
                <a:srgbClr val="FF0000"/>
              </a:solidFill>
            </a:endParaRPr>
          </a:p>
          <a:p>
            <a:r>
              <a:rPr lang="en-US" sz="2400" dirty="0" smtClean="0">
                <a:solidFill>
                  <a:srgbClr val="FF0000"/>
                </a:solidFill>
              </a:rPr>
              <a:t>C</a:t>
            </a:r>
            <a:endParaRPr lang="ro-RO" sz="2400" dirty="0" smtClean="0">
              <a:solidFill>
                <a:srgbClr val="FF0000"/>
              </a:solidFill>
            </a:endParaRPr>
          </a:p>
          <a:p>
            <a:r>
              <a:rPr lang="en-US" sz="2400" dirty="0" smtClean="0">
                <a:solidFill>
                  <a:srgbClr val="FF0000"/>
                </a:solidFill>
              </a:rPr>
              <a:t>A</a:t>
            </a:r>
            <a:endParaRPr lang="ro-RO" sz="2400" dirty="0" smtClean="0">
              <a:solidFill>
                <a:srgbClr val="FF0000"/>
              </a:solidFill>
            </a:endParaRPr>
          </a:p>
          <a:p>
            <a:r>
              <a:rPr lang="ro-RO" sz="2400" dirty="0" smtClean="0">
                <a:solidFill>
                  <a:srgbClr val="FF0000"/>
                </a:solidFill>
              </a:rPr>
              <a:t>Ţ</a:t>
            </a:r>
          </a:p>
          <a:p>
            <a:r>
              <a:rPr lang="ro-RO" sz="2400" dirty="0" smtClean="0">
                <a:solidFill>
                  <a:srgbClr val="FF0000"/>
                </a:solidFill>
              </a:rPr>
              <a:t>I</a:t>
            </a:r>
          </a:p>
          <a:p>
            <a:r>
              <a:rPr lang="ro-RO" sz="2400" dirty="0" smtClean="0">
                <a:solidFill>
                  <a:srgbClr val="FF0000"/>
                </a:solidFill>
              </a:rPr>
              <a:t>A </a:t>
            </a:r>
          </a:p>
          <a:p>
            <a:endParaRPr lang="ro-RO" sz="2400" dirty="0">
              <a:solidFill>
                <a:srgbClr val="FF0000"/>
              </a:solidFill>
            </a:endParaRPr>
          </a:p>
          <a:p>
            <a:endParaRPr lang="ro-RO" sz="2400" dirty="0" smtClean="0">
              <a:solidFill>
                <a:srgbClr val="FF0000"/>
              </a:solidFill>
            </a:endParaRPr>
          </a:p>
          <a:p>
            <a:r>
              <a:rPr lang="ro-RO" sz="2400" dirty="0">
                <a:solidFill>
                  <a:srgbClr val="FF0000"/>
                </a:solidFill>
              </a:rPr>
              <a:t>2</a:t>
            </a:r>
            <a:endParaRPr lang="en-US" sz="24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7e29489c09c3c63187c2677341ee6319b0e3d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țiu">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93</TotalTime>
  <Words>118</Words>
  <Application>Microsoft Office PowerPoint</Application>
  <PresentationFormat>Expunere pe ecran (4:3)</PresentationFormat>
  <Paragraphs>95</Paragraphs>
  <Slides>5</Slides>
  <Notes>0</Notes>
  <HiddenSlides>0</HiddenSlides>
  <MMClips>0</MMClips>
  <ScaleCrop>false</ScaleCrop>
  <HeadingPairs>
    <vt:vector size="4" baseType="variant">
      <vt:variant>
        <vt:lpstr>Temă</vt:lpstr>
      </vt:variant>
      <vt:variant>
        <vt:i4>1</vt:i4>
      </vt:variant>
      <vt:variant>
        <vt:lpstr>Titluri diapozitive</vt:lpstr>
      </vt:variant>
      <vt:variant>
        <vt:i4>5</vt:i4>
      </vt:variant>
    </vt:vector>
  </HeadingPairs>
  <TitlesOfParts>
    <vt:vector size="6" baseType="lpstr">
      <vt:lpstr>Solstițiu</vt:lpstr>
      <vt:lpstr>Crearea unui formular simplu</vt:lpstr>
      <vt:lpstr>Diapozitivul 2</vt:lpstr>
      <vt:lpstr>Diapozitivul 3</vt:lpstr>
      <vt:lpstr>Diapozitivul 4</vt:lpstr>
      <vt:lpstr>1. Deschideţi formularul Studenţi în modul Vizualizare proiect 2. Inseraţi titlul Formular de înscriere 3. Schimbaţi sigla cu o imagine existentă în calculator 4. Inseraţi automat în antet în partea dreaptă data şi ora 5. În subsol inseraţi în partea stângă Numele şi prenumele vostru 6.  Adăugaţi un buton de închidere în colţul din dreapta jos al părţii de detaliere 7. Aplicaţi formularului linii de grilă de culoare albastră. 8. Salvaţi formularul </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Crearea unui formular simplu</dc:title>
  <dc:creator>1971m</dc:creator>
  <cp:lastModifiedBy>1971m</cp:lastModifiedBy>
  <cp:revision>22</cp:revision>
  <dcterms:created xsi:type="dcterms:W3CDTF">2012-04-29T14:57:47Z</dcterms:created>
  <dcterms:modified xsi:type="dcterms:W3CDTF">2012-04-29T16:31:09Z</dcterms:modified>
</cp:coreProperties>
</file>